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58" r:id="rId8"/>
    <p:sldId id="259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0782" y="0"/>
            <a:ext cx="9144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问</a:t>
            </a:r>
            <a:r>
              <a:rPr lang="zh-CN" altLang="en-US" dirty="0" smtClean="0"/>
              <a:t>题一：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在课堂上讨论了用时空图来理解孪生子佯谬，下面我们来仔细推导。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A: </a:t>
            </a:r>
            <a:r>
              <a:rPr lang="zh-CN" altLang="en-US" dirty="0" smtClean="0"/>
              <a:t>在地球参考系看来，飞船以</a:t>
            </a:r>
            <a:r>
              <a:rPr lang="en-US" altLang="zh-CN" dirty="0" smtClean="0"/>
              <a:t>1/2</a:t>
            </a:r>
            <a:r>
              <a:rPr lang="zh-CN" altLang="en-US" dirty="0" smtClean="0"/>
              <a:t>光速飞离地球，飞了</a:t>
            </a:r>
            <a:r>
              <a:rPr lang="en-US" altLang="zh-CN" dirty="0" smtClean="0"/>
              <a:t>10</a:t>
            </a:r>
            <a:r>
              <a:rPr lang="zh-CN" altLang="en-US" dirty="0" smtClean="0"/>
              <a:t>年，然后又以</a:t>
            </a:r>
            <a:r>
              <a:rPr lang="en-US" altLang="zh-CN" dirty="0" smtClean="0"/>
              <a:t>1/2</a:t>
            </a:r>
            <a:r>
              <a:rPr lang="zh-CN" altLang="en-US" dirty="0" smtClean="0"/>
              <a:t>的光速返回地球（假设不需要加速和减速这个过程）。请问两兄弟相遇时，地球上的人增长了多少岁？飞船上的人增加了多少岁？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B: </a:t>
            </a:r>
            <a:r>
              <a:rPr lang="zh-CN" altLang="en-US" dirty="0" smtClean="0"/>
              <a:t>在飞船飞出去的参考系看来，地球后退的速度有多大？飞船返回地球的速度有多大？</a:t>
            </a:r>
            <a:endParaRPr lang="en-US" altLang="zh-CN" dirty="0"/>
          </a:p>
        </p:txBody>
      </p:sp>
      <p:grpSp>
        <p:nvGrpSpPr>
          <p:cNvPr id="5" name="Group 4"/>
          <p:cNvGrpSpPr/>
          <p:nvPr/>
        </p:nvGrpSpPr>
        <p:grpSpPr>
          <a:xfrm>
            <a:off x="1401161" y="3075709"/>
            <a:ext cx="2183071" cy="3683732"/>
            <a:chOff x="738384" y="2383411"/>
            <a:chExt cx="1595938" cy="2717369"/>
          </a:xfrm>
        </p:grpSpPr>
        <p:grpSp>
          <p:nvGrpSpPr>
            <p:cNvPr id="6" name="Group 5"/>
            <p:cNvGrpSpPr/>
            <p:nvPr/>
          </p:nvGrpSpPr>
          <p:grpSpPr>
            <a:xfrm>
              <a:off x="738384" y="2383411"/>
              <a:ext cx="1595938" cy="2717369"/>
              <a:chOff x="832194" y="2425115"/>
              <a:chExt cx="2020588" cy="328154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914400" y="3043643"/>
                <a:ext cx="0" cy="229035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>
                <a:off x="832194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 flipV="1">
              <a:off x="803314" y="3656402"/>
              <a:ext cx="494569" cy="1142506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 flipV="1">
              <a:off x="874956" y="2895600"/>
              <a:ext cx="422927" cy="760802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545026" y="3075709"/>
            <a:ext cx="3542055" cy="3683732"/>
            <a:chOff x="-255103" y="2383411"/>
            <a:chExt cx="2589426" cy="2717369"/>
          </a:xfrm>
        </p:grpSpPr>
        <p:grpSp>
          <p:nvGrpSpPr>
            <p:cNvPr id="14" name="Group 13"/>
            <p:cNvGrpSpPr/>
            <p:nvPr/>
          </p:nvGrpSpPr>
          <p:grpSpPr>
            <a:xfrm>
              <a:off x="803314" y="2383411"/>
              <a:ext cx="1531009" cy="2717369"/>
              <a:chOff x="914400" y="2425115"/>
              <a:chExt cx="1938382" cy="3281540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 flipV="1">
                <a:off x="914400" y="2590800"/>
                <a:ext cx="0" cy="27432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914400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15" name="Straight Arrow Connector 14"/>
            <p:cNvCxnSpPr/>
            <p:nvPr/>
          </p:nvCxnSpPr>
          <p:spPr>
            <a:xfrm flipH="1" flipV="1">
              <a:off x="-255103" y="2520611"/>
              <a:ext cx="1058418" cy="227829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 flipV="1">
              <a:off x="-229960" y="2520611"/>
              <a:ext cx="1051802" cy="1056769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Arrow Connector 20"/>
          <p:cNvCxnSpPr/>
          <p:nvPr/>
        </p:nvCxnSpPr>
        <p:spPr>
          <a:xfrm flipV="1">
            <a:off x="1430657" y="3075709"/>
            <a:ext cx="0" cy="326540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401161" y="6350218"/>
            <a:ext cx="177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地球参考系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486400" y="6367476"/>
            <a:ext cx="22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飞船飞出去的参考系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4621293"/>
            <a:ext cx="88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十年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62000" y="4801407"/>
            <a:ext cx="66865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19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762000"/>
            <a:ext cx="8901113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343400" y="1436132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12</a:t>
            </a:r>
            <a:r>
              <a:rPr lang="zh-CN" altLang="en-US" dirty="0" smtClean="0"/>
              <a:t>分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91400" y="3027218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14</a:t>
            </a:r>
            <a:r>
              <a:rPr lang="zh-CN" altLang="en-US" dirty="0" smtClean="0"/>
              <a:t>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0782" y="0"/>
            <a:ext cx="9144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C: </a:t>
            </a:r>
            <a:r>
              <a:rPr lang="zh-CN" altLang="en-US" dirty="0" smtClean="0"/>
              <a:t>在飞船飞出去的参考系看来，他决定返航时（即下图中箭头所指点），他的年龄增大了多少岁？与此同时，地球上的人年龄增大了多少岁？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D: </a:t>
            </a:r>
            <a:r>
              <a:rPr lang="zh-CN" altLang="en-US" dirty="0" smtClean="0"/>
              <a:t>在飞船飞出去的参考系看来，当飞船到达地球时，地球上的人年龄增大了多少岁？飞船上的人年龄增大了多少岁？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请注意采用“事件”的观点来研究相对论的坐标系变化问题。找到相应的事件，确定它们的时空坐标，然后利用洛伦兹变换进行不同参考系之间的变换</a:t>
            </a:r>
            <a:r>
              <a:rPr lang="zh-CN" altLang="en-US" dirty="0" smtClean="0">
                <a:solidFill>
                  <a:srgbClr val="FF0000"/>
                </a:solidFill>
              </a:rPr>
              <a:t>。</a:t>
            </a:r>
            <a:endParaRPr lang="en-US" altLang="zh-CN" dirty="0">
              <a:solidFill>
                <a:srgbClr val="FF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545026" y="3075709"/>
            <a:ext cx="3542055" cy="3683732"/>
            <a:chOff x="-255103" y="2383411"/>
            <a:chExt cx="2589426" cy="2717369"/>
          </a:xfrm>
        </p:grpSpPr>
        <p:grpSp>
          <p:nvGrpSpPr>
            <p:cNvPr id="6" name="Group 5"/>
            <p:cNvGrpSpPr/>
            <p:nvPr/>
          </p:nvGrpSpPr>
          <p:grpSpPr>
            <a:xfrm>
              <a:off x="803314" y="2383411"/>
              <a:ext cx="1531009" cy="2717369"/>
              <a:chOff x="914400" y="2425115"/>
              <a:chExt cx="1938382" cy="328154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914400" y="2590800"/>
                <a:ext cx="0" cy="27432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>
                <a:off x="914400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 flipH="1" flipV="1">
              <a:off x="-255103" y="2520611"/>
              <a:ext cx="1058418" cy="227829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 flipV="1">
              <a:off x="-229960" y="2520611"/>
              <a:ext cx="1051802" cy="1056769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5486400" y="6367476"/>
            <a:ext cx="22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飞船飞出去的参考系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17508" y="4495800"/>
            <a:ext cx="2521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飞船返航点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6018170" y="4680466"/>
            <a:ext cx="29933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62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0" y="152400"/>
                <a:ext cx="9144000" cy="32424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solidFill>
                      <a:srgbClr val="FF0000"/>
                    </a:solidFill>
                  </a:rPr>
                  <a:t>A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：首先找到在地球参考系中相应的“事件”的时空坐标。飞船刚出发时的时空坐标为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(0,0)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，飞船掉头时的时空坐标为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(c*10y, 0.5c*10y)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，飞船到达地球时的时空坐标为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(c*20y, 0)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sz="2000" dirty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可以计算出，飞船出发和飞船到达地球这两个事件，地球人感受到的固有时的增长为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20y (y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即为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year)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飞船出发到飞船掉头时，飞船上人所感受到的固有时增加为：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en-US" sz="200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10</m:t>
                            </m:r>
                          </m:e>
                          <m:sup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sSup>
                          <m:sSupPr>
                            <m:ctrlP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5</m:t>
                            </m:r>
                          </m:e>
                          <m:sup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zh-CN" altLang="en-US" sz="200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100−25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。同理飞船从掉头到到达地球的固有时增加为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。总增加为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17.32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年。（本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问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12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分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）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52400"/>
                <a:ext cx="9144000" cy="3242491"/>
              </a:xfrm>
              <a:prstGeom prst="rect">
                <a:avLst/>
              </a:prstGeom>
              <a:blipFill rotWithShape="1">
                <a:blip r:embed="rId2"/>
                <a:stretch>
                  <a:fillRect l="-667" t="-1504" r="-67"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/>
          <p:cNvGrpSpPr/>
          <p:nvPr/>
        </p:nvGrpSpPr>
        <p:grpSpPr>
          <a:xfrm>
            <a:off x="5564452" y="3075709"/>
            <a:ext cx="2183071" cy="3683732"/>
            <a:chOff x="738384" y="2383411"/>
            <a:chExt cx="1595938" cy="2717369"/>
          </a:xfrm>
        </p:grpSpPr>
        <p:grpSp>
          <p:nvGrpSpPr>
            <p:cNvPr id="6" name="Group 5"/>
            <p:cNvGrpSpPr/>
            <p:nvPr/>
          </p:nvGrpSpPr>
          <p:grpSpPr>
            <a:xfrm>
              <a:off x="738384" y="2383411"/>
              <a:ext cx="1595938" cy="2717369"/>
              <a:chOff x="832194" y="2425115"/>
              <a:chExt cx="2020588" cy="328154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914400" y="3043643"/>
                <a:ext cx="0" cy="229035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>
                <a:off x="832194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 flipV="1">
              <a:off x="803314" y="3656402"/>
              <a:ext cx="494569" cy="1142506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 flipV="1">
              <a:off x="874956" y="2895600"/>
              <a:ext cx="422927" cy="760802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Arrow Connector 12"/>
          <p:cNvCxnSpPr/>
          <p:nvPr/>
        </p:nvCxnSpPr>
        <p:spPr>
          <a:xfrm flipV="1">
            <a:off x="5593948" y="3075709"/>
            <a:ext cx="0" cy="326540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64452" y="6350218"/>
            <a:ext cx="177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地球参考系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315691" y="4621293"/>
            <a:ext cx="885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十年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925291" y="4801407"/>
            <a:ext cx="66865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6449473" y="4621293"/>
                <a:ext cx="26668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𝑐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×</m:t>
                      </m:r>
                      <m:r>
                        <a:rPr lang="en-US" b="0" i="1" smtClean="0">
                          <a:latin typeface="Cambria Math"/>
                        </a:rPr>
                        <m:t>10 </m:t>
                      </m:r>
                      <m:r>
                        <a:rPr lang="en-US" b="0" i="1" smtClean="0">
                          <a:latin typeface="Cambria Math"/>
                        </a:rPr>
                        <m:t>𝑦</m:t>
                      </m:r>
                      <m:r>
                        <a:rPr lang="zh-CN" altLang="en-US" b="0" i="1" smtClean="0">
                          <a:latin typeface="Cambria Math"/>
                        </a:rPr>
                        <m:t>，</m:t>
                      </m:r>
                      <m:r>
                        <a:rPr lang="en-US" altLang="zh-CN" b="0" i="1" smtClean="0">
                          <a:latin typeface="Cambria Math"/>
                        </a:rPr>
                        <m:t>0.5</m:t>
                      </m:r>
                      <m:r>
                        <a:rPr lang="en-US" altLang="zh-CN" b="0" i="1" smtClean="0">
                          <a:latin typeface="Cambria Math"/>
                        </a:rPr>
                        <m:t>𝑐</m:t>
                      </m:r>
                      <m:r>
                        <a:rPr lang="en-US" altLang="zh-CN" b="0" i="1" smtClean="0">
                          <a:latin typeface="Cambria Math"/>
                          <a:ea typeface="Cambria Math"/>
                        </a:rPr>
                        <m:t>×10 </m:t>
                      </m:r>
                      <m:r>
                        <a:rPr lang="en-US" altLang="zh-CN" b="0" i="1" smtClean="0">
                          <a:latin typeface="Cambria Math"/>
                          <a:ea typeface="Cambria Math"/>
                        </a:rPr>
                        <m:t>𝑦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9473" y="4621293"/>
                <a:ext cx="2666818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5001673" y="3429000"/>
                <a:ext cx="26668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(</m:t>
                      </m:r>
                      <m:r>
                        <a:rPr lang="en-US" b="0" i="1" smtClean="0">
                          <a:latin typeface="Cambria Math"/>
                        </a:rPr>
                        <m:t>𝑐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×2</m:t>
                      </m:r>
                      <m:r>
                        <a:rPr lang="en-US" b="0" i="1" smtClean="0">
                          <a:latin typeface="Cambria Math"/>
                        </a:rPr>
                        <m:t>0 </m:t>
                      </m:r>
                      <m:r>
                        <a:rPr lang="en-US" b="0" i="1" smtClean="0">
                          <a:latin typeface="Cambria Math"/>
                        </a:rPr>
                        <m:t>𝑦</m:t>
                      </m:r>
                      <m:r>
                        <a:rPr lang="zh-CN" altLang="en-US" b="0" i="1" smtClean="0">
                          <a:latin typeface="Cambria Math"/>
                        </a:rPr>
                        <m:t>，</m:t>
                      </m:r>
                      <m:r>
                        <a:rPr lang="en-US" altLang="zh-CN" b="0" i="1" smtClean="0">
                          <a:latin typeface="Cambria Math"/>
                        </a:rPr>
                        <m:t>0</m:t>
                      </m:r>
                      <m:r>
                        <a:rPr lang="en-US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1673" y="3429000"/>
                <a:ext cx="2666818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2527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0" y="173182"/>
                <a:ext cx="9144000" cy="48696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solidFill>
                      <a:srgbClr val="FF0000"/>
                    </a:solidFill>
                  </a:rPr>
                  <a:t>B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：在飞船飞出去的参考系看来，地球以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c/2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后退。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在飞船飞出去的参考系看来，飞船返回的速度需要利用洛伦兹的速度变换进行计算。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000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eqArrPr>
                            <m:e>
                              <m:sSup>
                                <m:sSupPr>
                                  <m:ctrlP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=(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𝑢𝑡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)/</m:t>
                              </m:r>
                              <m:rad>
                                <m:radPr>
                                  <m:degHide m:val="on"/>
                                  <m:ctrlP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1−</m:t>
                                  </m:r>
                                  <m:f>
                                    <m:fPr>
                                      <m:ctrlPr>
                                        <a:rPr lang="en-US" altLang="zh-CN" sz="2000" i="1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  <m:t>𝑢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  <m:t>𝑐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000" i="1">
                                              <a:solidFill>
                                                <a:srgbClr val="FF0000"/>
                                              </a:solidFill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</m:e>
                              </m:rad>
                            </m:e>
                            <m:e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𝑦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′=</m:t>
                              </m:r>
                              <m:r>
                                <a:rPr lang="en-US" altLang="zh-CN" sz="2000" i="1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𝑦</m:t>
                              </m:r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CN" sz="2000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CN" sz="200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𝑧</m:t>
                                        </m:r>
                                      </m:e>
                                      <m:sup>
                                        <m: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m:rPr>
                                        <m:brk m:alnAt="7"/>
                                      </m:rPr>
                                      <a:rPr lang="en-US" altLang="zh-CN" sz="2000" i="1" smtClean="0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=</m:t>
                                    </m:r>
                                    <m:r>
                                      <a:rPr lang="en-US" altLang="zh-CN" sz="2000" i="1" smtClean="0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𝑧</m:t>
                                    </m:r>
                                  </m:e>
                                </m:m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𝑡</m:t>
                                        </m:r>
                                      </m:e>
                                      <m:sup>
                                        <m: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=(</m:t>
                                    </m:r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𝑡</m:t>
                                    </m:r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𝑢𝑥</m:t>
                                        </m:r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en-US" altLang="zh-CN" sz="20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sz="20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/>
                                              </a:rPr>
                                              <m:t>𝑐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sz="20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)/</m:t>
                                    </m:r>
                                    <m:rad>
                                      <m:radPr>
                                        <m:degHide m:val="on"/>
                                        <m:ctrlP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r>
                                          <a:rPr lang="en-US" altLang="zh-CN" sz="2000" i="1">
                                            <a:solidFill>
                                              <a:srgbClr val="FF0000"/>
                                            </a:solidFill>
                                            <a:latin typeface="Cambria Math"/>
                                          </a:rPr>
                                          <m:t>1−</m:t>
                                        </m:r>
                                        <m:f>
                                          <m:fPr>
                                            <m:ctrlPr>
                                              <a:rPr lang="en-US" altLang="zh-CN" sz="20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  <m:t>𝑢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num>
                                          <m:den>
                                            <m:sSup>
                                              <m:sSupPr>
                                                <m:ctrlP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  <m:t>𝑐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zh-CN" sz="2000" i="1">
                                                    <a:solidFill>
                                                      <a:srgbClr val="FF0000"/>
                                                    </a:solidFill>
                                                    <a:latin typeface="Cambria Math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</m:den>
                                        </m:f>
                                      </m:e>
                                    </m:rad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en-US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已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知在地球参考系中飞船飞回来的速度为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c/2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，即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𝑥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𝑡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=−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/2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，可以计算在飞船飞出的参考系中的速度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即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′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𝑡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′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000" b="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d>
                          <m:dPr>
                            <m:ctrlPr>
                              <a:rPr lang="en-US" altLang="zh-CN" sz="2000" b="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𝑥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𝑢𝑡</m:t>
                            </m:r>
                          </m:e>
                        </m:d>
                      </m:num>
                      <m:den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d</m:t>
                        </m:r>
                        <m:d>
                          <m:dPr>
                            <m:ctrlP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𝑡</m:t>
                            </m:r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altLang="zh-CN" sz="2000" i="1">
                                    <a:solidFill>
                                      <a:srgbClr val="FF0000"/>
                                    </a:solidFill>
                                    <a:latin typeface="Cambria Math"/>
                                  </a:rPr>
                                  <m:t>𝑢𝑥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solidFill>
                                          <a:srgbClr val="FF0000"/>
                                        </a:solidFill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den>
                    </m:f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=−4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/5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。（本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问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12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分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）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73182"/>
                <a:ext cx="9144000" cy="4869603"/>
              </a:xfrm>
              <a:prstGeom prst="rect">
                <a:avLst/>
              </a:prstGeom>
              <a:blipFill rotWithShape="1">
                <a:blip r:embed="rId2"/>
                <a:stretch>
                  <a:fillRect l="-667" t="-1001" r="-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5555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0" y="152400"/>
                <a:ext cx="9144000" cy="23512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solidFill>
                      <a:srgbClr val="FF0000"/>
                    </a:solidFill>
                  </a:rPr>
                  <a:t>C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：在地球上看，飞船决定返航时的时空坐标为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(10c, 5c)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，此事件在飞船飞出的参考系中对应的时间就是飞船的固有时，因此，飞船人所感受到的年龄增大量为</a:t>
                </a:r>
                <a:r>
                  <a:rPr lang="zh-CN" altLang="en-US" sz="2000" dirty="0">
                    <a:solidFill>
                      <a:srgbClr val="FF0000"/>
                    </a:solidFill>
                  </a:rPr>
                  <a:t>：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en-US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10</m:t>
                            </m:r>
                          </m:e>
                          <m:sup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sSup>
                          <m:sSupPr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5</m:t>
                            </m:r>
                          </m:e>
                          <m:sup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zh-CN" altLang="en-US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100−25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sz="2000" dirty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在飞船飞出的参考系中看，与此同时的地球人所在的时空坐标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rgbClr val="FF0000"/>
                        </a:solidFill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, 0.5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，因此地球人所感受到的年龄增大量为：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−0.25</m:t>
                        </m:r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×75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=7.5</m:t>
                    </m:r>
                  </m:oMath>
                </a14:m>
                <a:r>
                  <a:rPr lang="en-US" sz="2000" dirty="0" smtClean="0">
                    <a:solidFill>
                      <a:srgbClr val="FF0000"/>
                    </a:solidFill>
                  </a:rPr>
                  <a:t>y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。小于飞船上的人年龄的增量（本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问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12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分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）。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52400"/>
                <a:ext cx="9144000" cy="2351285"/>
              </a:xfrm>
              <a:prstGeom prst="rect">
                <a:avLst/>
              </a:prstGeom>
              <a:blipFill rotWithShape="1">
                <a:blip r:embed="rId2"/>
                <a:stretch>
                  <a:fillRect l="-667" t="-2073" r="-3400" b="-38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303562" y="2964093"/>
            <a:ext cx="3542055" cy="3683732"/>
            <a:chOff x="-255103" y="2383411"/>
            <a:chExt cx="2589426" cy="2717369"/>
          </a:xfrm>
        </p:grpSpPr>
        <p:grpSp>
          <p:nvGrpSpPr>
            <p:cNvPr id="5" name="Group 4"/>
            <p:cNvGrpSpPr/>
            <p:nvPr/>
          </p:nvGrpSpPr>
          <p:grpSpPr>
            <a:xfrm>
              <a:off x="803314" y="2383411"/>
              <a:ext cx="1531009" cy="2717369"/>
              <a:chOff x="914400" y="2425115"/>
              <a:chExt cx="1938382" cy="3281540"/>
            </a:xfrm>
          </p:grpSpPr>
          <p:cxnSp>
            <p:nvCxnSpPr>
              <p:cNvPr id="8" name="Straight Arrow Connector 7"/>
              <p:cNvCxnSpPr/>
              <p:nvPr/>
            </p:nvCxnSpPr>
            <p:spPr>
              <a:xfrm flipV="1">
                <a:off x="914400" y="2590800"/>
                <a:ext cx="0" cy="27432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>
                <a:off x="914400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6" name="Straight Arrow Connector 5"/>
            <p:cNvCxnSpPr/>
            <p:nvPr/>
          </p:nvCxnSpPr>
          <p:spPr>
            <a:xfrm flipH="1" flipV="1">
              <a:off x="-255103" y="2520611"/>
              <a:ext cx="1058418" cy="227829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 flipV="1">
              <a:off x="-229960" y="2520611"/>
              <a:ext cx="1051802" cy="1056769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6244936" y="6255860"/>
            <a:ext cx="22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飞船飞出去的参考系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776706" y="4568850"/>
            <a:ext cx="29933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7110680" y="4296157"/>
                <a:ext cx="1209049" cy="3981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, 0)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680" y="4296157"/>
                <a:ext cx="1209049" cy="398186"/>
              </a:xfrm>
              <a:prstGeom prst="rect">
                <a:avLst/>
              </a:prstGeom>
              <a:blipFill rotWithShape="1">
                <a:blip r:embed="rId3"/>
                <a:stretch>
                  <a:fillRect l="-4020" r="-1508" b="-2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/>
          <p:cNvCxnSpPr/>
          <p:nvPr/>
        </p:nvCxnSpPr>
        <p:spPr>
          <a:xfrm flipH="1">
            <a:off x="6057330" y="4568850"/>
            <a:ext cx="719376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4055633" y="4572000"/>
                <a:ext cx="2040367" cy="3981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, 0.5</m:t>
                    </m:r>
                    <m:r>
                      <a:rPr lang="en-US" altLang="zh-CN" b="0" i="1" smtClean="0">
                        <a:latin typeface="Cambria Math"/>
                      </a:rPr>
                      <m:t>𝑐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5633" y="4572000"/>
                <a:ext cx="2040367" cy="398186"/>
              </a:xfrm>
              <a:prstGeom prst="rect">
                <a:avLst/>
              </a:prstGeom>
              <a:blipFill rotWithShape="1">
                <a:blip r:embed="rId4"/>
                <a:stretch>
                  <a:fillRect l="-2388" r="-597" b="-2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/>
          <p:cNvSpPr/>
          <p:nvPr/>
        </p:nvSpPr>
        <p:spPr>
          <a:xfrm>
            <a:off x="5928624" y="4519218"/>
            <a:ext cx="84983" cy="874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696817" y="4512293"/>
            <a:ext cx="84983" cy="874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6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0" y="152400"/>
                <a:ext cx="9144000" cy="5517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smtClean="0">
                    <a:solidFill>
                      <a:srgbClr val="FF0000"/>
                    </a:solidFill>
                  </a:rPr>
                  <a:t>D: 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飞船到达地球这一事件的时空坐标可以如下计算。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飞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船飞出的参考系中，飞船返回的速度为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-4/5c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，地球的速度为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-c/2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。飞船返回时，距离地球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 0.5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。因此需要耗时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0.5</m:t>
                        </m:r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𝑐</m:t>
                        </m:r>
                        <m:rad>
                          <m:radPr>
                            <m:degHide m:val="on"/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75</m:t>
                            </m:r>
                          </m:e>
                        </m:rad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𝑦</m:t>
                        </m:r>
                      </m:num>
                      <m:den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4</m:t>
                            </m:r>
                          </m:num>
                          <m:den>
                            <m:r>
                              <a:rPr lang="en-US" altLang="zh-CN" sz="2000" b="0" i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5</m:t>
                            </m:r>
                          </m:den>
                        </m:f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c</m:t>
                        </m:r>
                        <m:r>
                          <a:rPr lang="en-US" altLang="zh-CN" sz="2000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2000" b="0" i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den>
                        </m:f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rgbClr val="FF0000"/>
                            </a:solidFill>
                            <a:latin typeface="Cambria Math"/>
                          </a:rPr>
                          <m:t>c</m:t>
                        </m:r>
                      </m:den>
                    </m:f>
                    <m:r>
                      <a:rPr lang="en-US" altLang="zh-CN" sz="2000" b="0" i="0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5</m:t>
                        </m:r>
                        <m:rad>
                          <m:radPr>
                            <m:degHide m:val="on"/>
                            <m:ctrlP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75</m:t>
                            </m:r>
                          </m:e>
                        </m:rad>
                      </m:num>
                      <m:den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en-US" altLang="zh-CN" sz="2000" dirty="0" smtClean="0">
                    <a:solidFill>
                      <a:srgbClr val="FF0000"/>
                    </a:solidFill>
                  </a:rPr>
                  <a:t>.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因此飞船到达地球的时空坐标为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rgbClr val="FF0000"/>
                        </a:solidFill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5</m:t>
                        </m:r>
                        <m:rad>
                          <m:radPr>
                            <m:degHide m:val="on"/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75</m:t>
                            </m:r>
                          </m:e>
                        </m:rad>
                      </m:num>
                      <m:den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,</m:t>
                    </m:r>
                    <m:r>
                      <a:rPr lang="en-US" altLang="zh-CN" sz="2000">
                        <a:solidFill>
                          <a:srgbClr val="FF0000"/>
                        </a:solidFill>
                        <a:latin typeface="Cambria Math"/>
                      </a:rPr>
                      <m:t>0.5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rgbClr val="FF0000"/>
                        </a:solidFill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+0.5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5</m:t>
                        </m:r>
                        <m:rad>
                          <m:radPr>
                            <m:degHide m:val="on"/>
                            <m:ctrlP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0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75</m:t>
                            </m:r>
                          </m:e>
                        </m:rad>
                      </m:num>
                      <m:den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)=(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8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,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4</m:t>
                        </m:r>
                      </m:num>
                      <m:den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。地球上的人年龄增长为：</a:t>
                </a:r>
                <a:r>
                  <a:rPr lang="en-US" altLang="zh-CN" sz="20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00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zh-CN" sz="200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64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9</m:t>
                            </m:r>
                          </m:den>
                        </m:f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×75−</m:t>
                        </m:r>
                        <m:f>
                          <m:fPr>
                            <m:ctrlP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fPr>
                          <m:num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16</m:t>
                            </m:r>
                          </m:num>
                          <m:den>
                            <m:r>
                              <a:rPr lang="en-US" altLang="zh-CN" sz="20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9</m:t>
                            </m:r>
                          </m:den>
                        </m:f>
                        <m:r>
                          <a:rPr lang="en-US" altLang="zh-CN" sz="2000" b="0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×75</m:t>
                        </m:r>
                      </m:e>
                    </m:rad>
                    <m:r>
                      <a:rPr lang="en-US" altLang="zh-CN" sz="2000" b="0" i="0" smtClean="0">
                        <a:solidFill>
                          <a:srgbClr val="FF0000"/>
                        </a:solidFill>
                        <a:latin typeface="Cambria Math"/>
                      </a:rPr>
                      <m:t>=20</m:t>
                    </m:r>
                    <m:r>
                      <m:rPr>
                        <m:sty m:val="p"/>
                      </m:rPr>
                      <a:rPr lang="en-US" altLang="zh-CN" sz="2000" b="0" i="0" smtClean="0">
                        <a:solidFill>
                          <a:srgbClr val="FF0000"/>
                        </a:solidFill>
                        <a:latin typeface="Cambria Math"/>
                      </a:rPr>
                      <m:t>y</m:t>
                    </m:r>
                  </m:oMath>
                </a14:m>
                <a:r>
                  <a:rPr lang="zh-CN" altLang="en-US" sz="2000" dirty="0" smtClean="0">
                    <a:solidFill>
                      <a:srgbClr val="FF0000"/>
                    </a:solidFill>
                  </a:rPr>
                  <a:t>。飞船人的年龄增长为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  <m:r>
                      <a:rPr lang="en-US" altLang="zh-CN" sz="2000" b="0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sz="2000" i="1">
                        <a:solidFill>
                          <a:srgbClr val="FF0000"/>
                        </a:solidFill>
                        <a:latin typeface="Cambria Math"/>
                      </a:rPr>
                      <m:t>𝑦</m:t>
                    </m:r>
                  </m:oMath>
                </a14:m>
                <a:r>
                  <a:rPr lang="en-US" sz="2000" dirty="0" smtClean="0">
                    <a:solidFill>
                      <a:srgbClr val="FF0000"/>
                    </a:solidFill>
                  </a:rPr>
                  <a:t>.</a:t>
                </a:r>
              </a:p>
              <a:p>
                <a:endParaRPr lang="en-US" sz="2000" dirty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这一结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论也表明了四维空间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中的时空矢量的模长不会因参考系而变化。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altLang="zh-CN" sz="2000" dirty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（该问</a:t>
                </a:r>
                <a:r>
                  <a:rPr lang="en-US" altLang="zh-CN" sz="2000" dirty="0" smtClean="0">
                    <a:solidFill>
                      <a:srgbClr val="FF0000"/>
                    </a:solidFill>
                  </a:rPr>
                  <a:t>14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分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）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endParaRPr lang="en-US" altLang="zh-CN" sz="2000" dirty="0">
                  <a:solidFill>
                    <a:srgbClr val="FF0000"/>
                  </a:solidFill>
                </a:endParaRPr>
              </a:p>
              <a:p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>
                    <a:solidFill>
                      <a:srgbClr val="FF0000"/>
                    </a:solidFill>
                  </a:rPr>
                  <a:t>注</a:t>
                </a:r>
                <a:r>
                  <a:rPr lang="zh-CN" altLang="en-US" sz="2000" dirty="0" smtClean="0">
                    <a:solidFill>
                      <a:srgbClr val="FF0000"/>
                    </a:solidFill>
                  </a:rPr>
                  <a:t>意：由于对题意理解的不同，可能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有同学会计算其他的一些年龄，但是只要能自圆其说，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  <a:p>
                <a:r>
                  <a:rPr lang="zh-CN" altLang="en-US" sz="2000" dirty="0" smtClean="0">
                    <a:solidFill>
                      <a:srgbClr val="FF0000"/>
                    </a:solidFill>
                  </a:rPr>
                  <a:t>正确地理解和应用了洛伦兹变换，都可以给全部分数。</a:t>
                </a:r>
                <a:endParaRPr lang="en-US" altLang="zh-CN" sz="2000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52400"/>
                <a:ext cx="9144000" cy="5517664"/>
              </a:xfrm>
              <a:prstGeom prst="rect">
                <a:avLst/>
              </a:prstGeom>
              <a:blipFill rotWithShape="1">
                <a:blip r:embed="rId2"/>
                <a:stretch>
                  <a:fillRect l="-667" t="-884" r="-1933" b="-6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449545" y="2964093"/>
            <a:ext cx="3542055" cy="3683732"/>
            <a:chOff x="-255103" y="2383411"/>
            <a:chExt cx="2589426" cy="2717369"/>
          </a:xfrm>
        </p:grpSpPr>
        <p:grpSp>
          <p:nvGrpSpPr>
            <p:cNvPr id="5" name="Group 4"/>
            <p:cNvGrpSpPr/>
            <p:nvPr/>
          </p:nvGrpSpPr>
          <p:grpSpPr>
            <a:xfrm>
              <a:off x="803314" y="2383411"/>
              <a:ext cx="1531009" cy="2717369"/>
              <a:chOff x="914400" y="2425115"/>
              <a:chExt cx="1938382" cy="3281540"/>
            </a:xfrm>
          </p:grpSpPr>
          <p:cxnSp>
            <p:nvCxnSpPr>
              <p:cNvPr id="8" name="Straight Arrow Connector 7"/>
              <p:cNvCxnSpPr/>
              <p:nvPr/>
            </p:nvCxnSpPr>
            <p:spPr>
              <a:xfrm flipV="1">
                <a:off x="914400" y="2590800"/>
                <a:ext cx="0" cy="27432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>
                <a:off x="914400" y="5334000"/>
                <a:ext cx="163830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2552700" y="5337323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x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005104" y="2425115"/>
                <a:ext cx="419624" cy="4183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</a:t>
                </a:r>
                <a:r>
                  <a:rPr lang="en-US" dirty="0" err="1" smtClean="0"/>
                  <a:t>t</a:t>
                </a:r>
                <a:endParaRPr lang="en-US" dirty="0"/>
              </a:p>
            </p:txBody>
          </p:sp>
        </p:grpSp>
        <p:cxnSp>
          <p:nvCxnSpPr>
            <p:cNvPr id="6" name="Straight Arrow Connector 5"/>
            <p:cNvCxnSpPr/>
            <p:nvPr/>
          </p:nvCxnSpPr>
          <p:spPr>
            <a:xfrm flipH="1" flipV="1">
              <a:off x="-255103" y="2520611"/>
              <a:ext cx="1058418" cy="227829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 flipV="1">
              <a:off x="-229960" y="2520611"/>
              <a:ext cx="1051802" cy="1056769"/>
            </a:xfrm>
            <a:prstGeom prst="straightConnector1">
              <a:avLst/>
            </a:prstGeom>
            <a:ln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6390919" y="6255860"/>
            <a:ext cx="22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飞船飞出去的参考系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922689" y="4568850"/>
            <a:ext cx="29933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7256663" y="4296157"/>
                <a:ext cx="1209049" cy="3981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, 0)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6663" y="4296157"/>
                <a:ext cx="1209049" cy="398186"/>
              </a:xfrm>
              <a:prstGeom prst="rect">
                <a:avLst/>
              </a:prstGeom>
              <a:blipFill rotWithShape="1">
                <a:blip r:embed="rId3"/>
                <a:stretch>
                  <a:fillRect l="-4020" r="-1508" b="-2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/>
          <p:cNvCxnSpPr/>
          <p:nvPr/>
        </p:nvCxnSpPr>
        <p:spPr>
          <a:xfrm flipH="1">
            <a:off x="6203313" y="4568850"/>
            <a:ext cx="719376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4201616" y="4572000"/>
                <a:ext cx="2040367" cy="3981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, 0.5</m:t>
                    </m:r>
                    <m:r>
                      <a:rPr lang="en-US" altLang="zh-CN" b="0" i="1" smtClean="0">
                        <a:latin typeface="Cambria Math"/>
                      </a:rPr>
                      <m:t>𝑐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1616" y="4572000"/>
                <a:ext cx="2040367" cy="398186"/>
              </a:xfrm>
              <a:prstGeom prst="rect">
                <a:avLst/>
              </a:prstGeom>
              <a:blipFill rotWithShape="1">
                <a:blip r:embed="rId4"/>
                <a:stretch>
                  <a:fillRect l="-2388" r="-597" b="-2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Oval 17"/>
          <p:cNvSpPr/>
          <p:nvPr/>
        </p:nvSpPr>
        <p:spPr>
          <a:xfrm>
            <a:off x="6074607" y="4519218"/>
            <a:ext cx="84983" cy="874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842800" y="4512293"/>
            <a:ext cx="84983" cy="874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4757766" y="2588091"/>
                <a:ext cx="4340034" cy="53610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/>
                  <a:t>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+</m:t>
                    </m:r>
                    <m:r>
                      <a:rPr lang="en-US" altLang="zh-CN" b="0" i="1" smtClean="0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</a:rPr>
                          <m:t>5</m:t>
                        </m:r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75</m:t>
                            </m:r>
                          </m:e>
                        </m:rad>
                      </m:num>
                      <m:den>
                        <m:r>
                          <a:rPr lang="en-US" altLang="zh-CN" i="1">
                            <a:latin typeface="Cambria Math"/>
                          </a:rPr>
                          <m:t>3</m:t>
                        </m:r>
                      </m:den>
                    </m:f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,</m:t>
                    </m:r>
                    <m:r>
                      <a:rPr lang="en-US" altLang="zh-CN" b="0" i="0" smtClean="0">
                        <a:latin typeface="Cambria Math"/>
                      </a:rPr>
                      <m:t>0.5</m:t>
                    </m:r>
                    <m:r>
                      <m:rPr>
                        <m:sty m:val="p"/>
                      </m:rPr>
                      <a:rPr lang="en-US" altLang="zh-CN">
                        <a:latin typeface="Cambria Math"/>
                      </a:rPr>
                      <m:t>c</m:t>
                    </m:r>
                    <m:rad>
                      <m:radPr>
                        <m:degHide m:val="on"/>
                        <m:ctrlPr>
                          <a:rPr lang="en-US" altLang="zh-CN" i="1">
                            <a:latin typeface="Cambria Math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latin typeface="Cambria Math"/>
                          </a:rPr>
                          <m:t>75</m:t>
                        </m:r>
                      </m:e>
                    </m:rad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i="1">
                        <a:latin typeface="Cambria Math"/>
                      </a:rPr>
                      <m:t>+0.5</m:t>
                    </m:r>
                    <m:r>
                      <a:rPr lang="en-US" altLang="zh-CN" b="0" i="1" smtClean="0">
                        <a:latin typeface="Cambria Math"/>
                      </a:rPr>
                      <m:t>𝑐</m:t>
                    </m:r>
                    <m:f>
                      <m:fPr>
                        <m:ctrlPr>
                          <a:rPr lang="en-US" altLang="zh-CN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i="1">
                            <a:latin typeface="Cambria Math"/>
                          </a:rPr>
                          <m:t>5</m:t>
                        </m:r>
                        <m:rad>
                          <m:radPr>
                            <m:degHide m:val="on"/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75</m:t>
                            </m:r>
                          </m:e>
                        </m:rad>
                      </m:num>
                      <m:den>
                        <m:r>
                          <a:rPr lang="en-US" altLang="zh-CN" i="1">
                            <a:latin typeface="Cambria Math"/>
                          </a:rPr>
                          <m:t>3</m:t>
                        </m:r>
                      </m:den>
                    </m:f>
                    <m:r>
                      <a:rPr lang="en-US" altLang="zh-CN" i="1">
                        <a:latin typeface="Cambria Math"/>
                      </a:rPr>
                      <m:t>𝑦</m:t>
                    </m:r>
                    <m:r>
                      <a:rPr lang="en-US" altLang="zh-CN" b="0" i="1" smtClean="0">
                        <a:latin typeface="Cambria Math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766" y="2588091"/>
                <a:ext cx="4340034" cy="536109"/>
              </a:xfrm>
              <a:prstGeom prst="rect">
                <a:avLst/>
              </a:prstGeom>
              <a:blipFill rotWithShape="1">
                <a:blip r:embed="rId5"/>
                <a:stretch>
                  <a:fillRect l="-1124" b="-6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581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34636" y="0"/>
                <a:ext cx="9033164" cy="49031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 smtClean="0"/>
                  <a:t>问题二：</a:t>
                </a:r>
                <a:endParaRPr lang="en-US" altLang="zh-CN" dirty="0" smtClean="0"/>
              </a:p>
              <a:p>
                <a:endParaRPr lang="en-US" altLang="zh-CN" dirty="0"/>
              </a:p>
              <a:p>
                <a:r>
                  <a:rPr lang="zh-CN" altLang="en-US" dirty="0" smtClean="0"/>
                  <a:t>费</a:t>
                </a:r>
                <a:r>
                  <a:rPr lang="zh-CN" altLang="en-US" dirty="0"/>
                  <a:t>曼讲义</a:t>
                </a:r>
                <a:r>
                  <a:rPr lang="zh-CN" altLang="en-US" dirty="0" smtClean="0"/>
                  <a:t>上提</a:t>
                </a:r>
                <a:r>
                  <a:rPr lang="zh-CN" altLang="en-US" dirty="0"/>
                  <a:t>到过一个关于相对论的有趣实例，即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μ</m:t>
                    </m:r>
                  </m:oMath>
                </a14:m>
                <a:r>
                  <a:rPr lang="zh-CN" altLang="en-US" dirty="0"/>
                  <a:t>介子的寿命问题。这种介子在静止时，其寿命约为</a:t>
                </a:r>
                <a:r>
                  <a:rPr lang="en-US" dirty="0"/>
                  <a:t>2.2</a:t>
                </a:r>
                <a:r>
                  <a:rPr lang="zh-CN" altLang="en-US" dirty="0"/>
                  <a:t>微秒。如果按照非相对论的牛顿力学，则即使以它光速运动，所走过的距离也只有</a:t>
                </a:r>
                <a:r>
                  <a:rPr lang="en-US" dirty="0"/>
                  <a:t>~660</a:t>
                </a:r>
                <a:r>
                  <a:rPr lang="zh-CN" altLang="en-US" dirty="0"/>
                  <a:t>米。但是实际情况是，当该介子在接近光速运动时，它所走过的距离可以达到十公里。我们再来考察一下这个问题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endParaRPr lang="en-US" dirty="0"/>
              </a:p>
              <a:p>
                <a:r>
                  <a:rPr lang="en-US" dirty="0"/>
                  <a:t>A</a:t>
                </a:r>
                <a:r>
                  <a:rPr lang="zh-CN" altLang="en-US" dirty="0"/>
                  <a:t>：如</a:t>
                </a:r>
                <a:r>
                  <a:rPr lang="zh-CN" altLang="en-US" dirty="0" smtClean="0"/>
                  <a:t>图所</a:t>
                </a:r>
                <a:r>
                  <a:rPr lang="zh-CN" altLang="en-US" dirty="0"/>
                  <a:t>示，当介子刚刚在大气层顶产生时，建立两个空间坐标系，一个是地球坐标系，一个是介子坐标系（介子坐标系的原点建立在介子上）。介子刚刚产生时，二坐标系原点重合。并取此时为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  <m:r>
                      <a:rPr lang="en-US" i="1">
                        <a:latin typeface="Cambria Math"/>
                      </a:rPr>
                      <m:t>=</m:t>
                    </m:r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介子原点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  <m:r>
                      <a:rPr lang="en-US" i="1">
                        <a:latin typeface="Cambria Math"/>
                      </a:rPr>
                      <m:t>=0</m:t>
                    </m:r>
                  </m:oMath>
                </a14:m>
                <a:r>
                  <a:rPr lang="zh-CN" altLang="en-US" dirty="0"/>
                  <a:t>（其中下标“地球原点”表示我们在讨论地球原点的时空坐标，上标“地球系”表示是在地球参考系中。其余上下标含义依此类推）。介子相对地球以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u</m:t>
                    </m:r>
                  </m:oMath>
                </a14:m>
                <a:r>
                  <a:rPr lang="zh-CN" altLang="en-US" dirty="0"/>
                  <a:t>的速度运动。当介子坐标系中的时间流逝过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</m:oMath>
                </a14:m>
                <a:r>
                  <a:rPr lang="zh-CN" altLang="en-US" dirty="0"/>
                  <a:t>（介子寿命</a:t>
                </a:r>
                <a:r>
                  <a:rPr lang="en-US" dirty="0"/>
                  <a:t>2.2</a:t>
                </a:r>
                <a:r>
                  <a:rPr lang="zh-CN" altLang="en-US" dirty="0"/>
                  <a:t>微秒）之后，介子坐标系原点（即介子本身）</a:t>
                </a:r>
                <a:r>
                  <a:rPr lang="en-US" dirty="0"/>
                  <a:t>O</a:t>
                </a:r>
                <a:r>
                  <a:rPr lang="zh-CN" altLang="en-US" baseline="-25000" dirty="0"/>
                  <a:t>介子</a:t>
                </a:r>
                <a:r>
                  <a:rPr lang="zh-CN" altLang="en-US" dirty="0"/>
                  <a:t>在介子坐标系中的时空坐标为</a:t>
                </a:r>
                <a14:m>
                  <m:oMath xmlns:m="http://schemas.openxmlformats.org/officeDocument/2006/math">
                    <m:r>
                      <a:rPr lang="en-US">
                        <a:latin typeface="Cambria Math"/>
                      </a:rPr>
                      <m:t>(</m:t>
                    </m:r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  <m:r>
                      <a:rPr lang="en-US">
                        <a:latin typeface="Cambria Math"/>
                      </a:rPr>
                      <m:t>, 0)</m:t>
                    </m:r>
                  </m:oMath>
                </a14:m>
                <a:r>
                  <a:rPr lang="zh-CN" altLang="en-US" dirty="0"/>
                  <a:t>。请利用洛仑兹变换求出在地球坐标系中，介子坐标系原点</a:t>
                </a:r>
                <a:r>
                  <a:rPr lang="en-US" dirty="0"/>
                  <a:t>O</a:t>
                </a:r>
                <a:r>
                  <a:rPr lang="zh-CN" altLang="en-US" baseline="-25000" dirty="0"/>
                  <a:t>介子</a:t>
                </a:r>
                <a:r>
                  <a:rPr lang="zh-CN" altLang="en-US" dirty="0"/>
                  <a:t>的时空坐标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介子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介子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。答案用光速</a:t>
                </a:r>
                <a:r>
                  <a:rPr lang="zh-CN" altLang="en-US" dirty="0" smtClean="0"/>
                  <a:t>、介子</a:t>
                </a:r>
                <a:r>
                  <a:rPr lang="zh-CN" altLang="en-US" dirty="0"/>
                  <a:t>寿命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</m:oMath>
                </a14:m>
                <a:r>
                  <a:rPr lang="zh-CN" altLang="en-US" dirty="0" smtClean="0"/>
                  <a:t>和介子</a:t>
                </a:r>
                <a:r>
                  <a:rPr lang="zh-CN" altLang="en-US" dirty="0"/>
                  <a:t>在地球系中的运动速度</a:t>
                </a:r>
                <a:r>
                  <a:rPr lang="en-US" dirty="0"/>
                  <a:t>u</a:t>
                </a:r>
                <a:r>
                  <a:rPr lang="zh-CN" altLang="en-US" dirty="0"/>
                  <a:t>来表示。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6" y="0"/>
                <a:ext cx="9033164" cy="4903137"/>
              </a:xfrm>
              <a:prstGeom prst="rect">
                <a:avLst/>
              </a:prstGeom>
              <a:blipFill rotWithShape="1">
                <a:blip r:embed="rId2"/>
                <a:stretch>
                  <a:fillRect l="-607" t="-995" r="-3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903137"/>
            <a:ext cx="6029325" cy="16884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3280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76200" y="306030"/>
                <a:ext cx="8991600" cy="44330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zh-CN" altLang="en-US" dirty="0"/>
                  <a:t>：在地球坐标系来看，当介子到达位置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介子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介子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时，地球坐标系原点</a:t>
                </a:r>
                <a:r>
                  <a:rPr lang="en-US" dirty="0"/>
                  <a:t>O</a:t>
                </a:r>
                <a:r>
                  <a:rPr lang="zh-CN" altLang="en-US" baseline="-25000" dirty="0"/>
                  <a:t>地球</a:t>
                </a:r>
                <a:r>
                  <a:rPr lang="zh-CN" altLang="en-US" dirty="0"/>
                  <a:t>的时空坐标为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:r>
                  <a:rPr lang="en-US" dirty="0"/>
                  <a:t>0)</a:t>
                </a:r>
                <a:r>
                  <a:rPr lang="zh-CN" altLang="en-US" dirty="0"/>
                  <a:t>。请利用洛仑兹变换求出在介子坐标系中，地球坐标系原</a:t>
                </a:r>
                <a:r>
                  <a:rPr lang="zh-CN" altLang="en-US" dirty="0" smtClean="0"/>
                  <a:t>点</a:t>
                </a:r>
                <a:endParaRPr lang="en-US" altLang="zh-CN" dirty="0" smtClean="0"/>
              </a:p>
              <a:p>
                <a:r>
                  <a:rPr lang="en-US" dirty="0" smtClean="0"/>
                  <a:t>O</a:t>
                </a:r>
                <a:r>
                  <a:rPr lang="zh-CN" altLang="en-US" baseline="-25000" dirty="0"/>
                  <a:t>地球</a:t>
                </a:r>
                <a:r>
                  <a:rPr lang="en-US" dirty="0"/>
                  <a:t>=(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地球系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:r>
                  <a:rPr lang="en-US" dirty="0"/>
                  <a:t>0)</a:t>
                </a:r>
                <a:r>
                  <a:rPr lang="zh-CN" altLang="en-US" dirty="0"/>
                  <a:t>对应的时空坐标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。答案用光速</a:t>
                </a:r>
                <a:r>
                  <a:rPr lang="zh-CN" altLang="en-US" dirty="0" smtClean="0"/>
                  <a:t>、介子</a:t>
                </a:r>
                <a:r>
                  <a:rPr lang="zh-CN" altLang="en-US" dirty="0"/>
                  <a:t>寿命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</m:oMath>
                </a14:m>
                <a:r>
                  <a:rPr lang="zh-CN" altLang="en-US" dirty="0" smtClean="0"/>
                  <a:t>和介子</a:t>
                </a:r>
                <a:r>
                  <a:rPr lang="zh-CN" altLang="en-US" dirty="0"/>
                  <a:t>在地球系中的运动速度</a:t>
                </a:r>
                <a:r>
                  <a:rPr lang="en-US" dirty="0"/>
                  <a:t>u</a:t>
                </a:r>
                <a:r>
                  <a:rPr lang="zh-CN" altLang="en-US" dirty="0"/>
                  <a:t>来表示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endParaRPr lang="en-US" dirty="0"/>
              </a:p>
              <a:p>
                <a:r>
                  <a:rPr lang="en-US" dirty="0"/>
                  <a:t>C</a:t>
                </a:r>
                <a:r>
                  <a:rPr lang="zh-CN" altLang="en-US" dirty="0"/>
                  <a:t>：请求出当介子坐标系中时间流逝过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</m:oMath>
                </a14:m>
                <a:r>
                  <a:rPr lang="zh-CN" altLang="en-US" dirty="0"/>
                  <a:t>（介子寿命</a:t>
                </a:r>
                <a:r>
                  <a:rPr lang="en-US" dirty="0"/>
                  <a:t>2.2</a:t>
                </a:r>
                <a:r>
                  <a:rPr lang="zh-CN" altLang="en-US" dirty="0"/>
                  <a:t>微秒）之后，在介子坐标系中，地球坐标系原点</a:t>
                </a:r>
                <a:r>
                  <a:rPr lang="en-US" dirty="0"/>
                  <a:t>O</a:t>
                </a:r>
                <a:r>
                  <a:rPr lang="zh-CN" altLang="en-US" baseline="-25000" dirty="0"/>
                  <a:t>地球</a:t>
                </a:r>
                <a:r>
                  <a:rPr lang="zh-CN" altLang="en-US" dirty="0"/>
                  <a:t>的时空坐标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′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  <m:r>
                          <a:rPr lang="en-US" i="1">
                            <a:latin typeface="Cambria Math"/>
                          </a:rPr>
                          <m:t>′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。答案用光速</a:t>
                </a:r>
                <a:r>
                  <a:rPr lang="zh-CN" altLang="en-US" dirty="0" smtClean="0"/>
                  <a:t>、介子</a:t>
                </a:r>
                <a:r>
                  <a:rPr lang="zh-CN" altLang="en-US" dirty="0"/>
                  <a:t>寿命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/>
                      </a:rPr>
                      <m:t>τ</m:t>
                    </m:r>
                  </m:oMath>
                </a14:m>
                <a:r>
                  <a:rPr lang="zh-CN" altLang="en-US" dirty="0" smtClean="0"/>
                  <a:t>和</a:t>
                </a:r>
                <a:r>
                  <a:rPr lang="zh-CN" altLang="en-US" dirty="0"/>
                  <a:t>介子</a:t>
                </a:r>
                <a:r>
                  <a:rPr lang="zh-CN" altLang="en-US" dirty="0" smtClean="0"/>
                  <a:t>在</a:t>
                </a:r>
                <a:r>
                  <a:rPr lang="zh-CN" altLang="en-US" dirty="0"/>
                  <a:t>地球系中的运动速度</a:t>
                </a:r>
                <a:r>
                  <a:rPr lang="en-US" dirty="0"/>
                  <a:t>u</a:t>
                </a:r>
                <a:r>
                  <a:rPr lang="zh-CN" altLang="en-US" dirty="0"/>
                  <a:t>来表示。</a:t>
                </a:r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D</a:t>
                </a:r>
                <a:r>
                  <a:rPr lang="zh-CN" altLang="en-US" dirty="0"/>
                  <a:t>：注意到</a:t>
                </a:r>
                <a:r>
                  <a:rPr lang="en-US" dirty="0"/>
                  <a:t>B</a:t>
                </a:r>
                <a:r>
                  <a:rPr lang="zh-CN" altLang="en-US" dirty="0"/>
                  <a:t>问和</a:t>
                </a:r>
                <a:r>
                  <a:rPr lang="en-US" dirty="0"/>
                  <a:t>C</a:t>
                </a:r>
                <a:r>
                  <a:rPr lang="zh-CN" altLang="en-US" dirty="0"/>
                  <a:t>问看似是相同的问题，但是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和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′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zh-CN" altLang="en-US" dirty="0"/>
                  <a:t>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  <m:r>
                          <a:rPr lang="en-US" i="1">
                            <a:latin typeface="Cambria Math"/>
                          </a:rPr>
                          <m:t>′</m:t>
                        </m:r>
                      </m:e>
                      <m:sub>
                        <m:r>
                          <a:rPr lang="zh-CN" altLang="en-US">
                            <a:latin typeface="Cambria Math"/>
                          </a:rPr>
                          <m:t>地球原点</m:t>
                        </m:r>
                      </m:sub>
                      <m:sup>
                        <m:r>
                          <a:rPr lang="zh-CN" altLang="en-US">
                            <a:latin typeface="Cambria Math"/>
                          </a:rPr>
                          <m:t>介子系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:r>
                  <a:rPr lang="zh-CN" altLang="en-US" dirty="0"/>
                  <a:t>却并不相同。请分析其中的原因。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00" y="306030"/>
                <a:ext cx="8991600" cy="4433008"/>
              </a:xfrm>
              <a:prstGeom prst="rect">
                <a:avLst/>
              </a:prstGeom>
              <a:blipFill rotWithShape="1">
                <a:blip r:embed="rId2"/>
                <a:stretch>
                  <a:fillRect l="-610" r="-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254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58" b="39889"/>
          <a:stretch/>
        </p:blipFill>
        <p:spPr bwMode="auto">
          <a:xfrm>
            <a:off x="152399" y="0"/>
            <a:ext cx="7543799" cy="6672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8200" y="14478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12</a:t>
            </a:r>
            <a:r>
              <a:rPr lang="zh-CN" altLang="en-US" dirty="0" smtClean="0"/>
              <a:t>分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36673" y="28194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12</a:t>
            </a:r>
            <a:r>
              <a:rPr lang="zh-CN" altLang="en-US" dirty="0" smtClean="0"/>
              <a:t>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428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2253</Words>
  <Application>Microsoft Office PowerPoint</Application>
  <PresentationFormat>On-screen Show (4:3)</PresentationFormat>
  <Paragraphs>80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xue</dc:creator>
  <cp:lastModifiedBy>xue</cp:lastModifiedBy>
  <cp:revision>8</cp:revision>
  <dcterms:created xsi:type="dcterms:W3CDTF">2006-08-16T00:00:00Z</dcterms:created>
  <dcterms:modified xsi:type="dcterms:W3CDTF">2017-11-15T13:55:39Z</dcterms:modified>
</cp:coreProperties>
</file>

<file path=docProps/thumbnail.jpeg>
</file>